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5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401" r:id="rId92"/>
    <p:sldId id="372" r:id="rId93"/>
    <p:sldId id="373" r:id="rId94"/>
    <p:sldId id="384" r:id="rId95"/>
    <p:sldId id="400" r:id="rId96"/>
    <p:sldId id="367" r:id="rId97"/>
    <p:sldId id="370" r:id="rId98"/>
    <p:sldId id="369" r:id="rId99"/>
    <p:sldId id="375" r:id="rId100"/>
    <p:sldId id="376" r:id="rId101"/>
    <p:sldId id="374" r:id="rId102"/>
    <p:sldId id="377" r:id="rId103"/>
    <p:sldId id="392" r:id="rId104"/>
    <p:sldId id="378" r:id="rId105"/>
    <p:sldId id="379" r:id="rId106"/>
    <p:sldId id="380" r:id="rId107"/>
    <p:sldId id="381" r:id="rId108"/>
    <p:sldId id="382" r:id="rId109"/>
    <p:sldId id="387" r:id="rId110"/>
    <p:sldId id="386" r:id="rId111"/>
    <p:sldId id="402" r:id="rId112"/>
    <p:sldId id="390" r:id="rId113"/>
    <p:sldId id="388" r:id="rId114"/>
    <p:sldId id="389" r:id="rId115"/>
    <p:sldId id="393" r:id="rId116"/>
    <p:sldId id="399" r:id="rId117"/>
    <p:sldId id="391" r:id="rId118"/>
    <p:sldId id="398" r:id="rId119"/>
    <p:sldId id="397" r:id="rId120"/>
    <p:sldId id="394" r:id="rId121"/>
    <p:sldId id="395" r:id="rId122"/>
    <p:sldId id="396" r:id="rId123"/>
    <p:sldId id="259" r:id="rId124"/>
    <p:sldId id="305" r:id="rId125"/>
    <p:sldId id="385" r:id="rId126"/>
    <p:sldId id="293" r:id="rId127"/>
    <p:sldId id="294" r:id="rId128"/>
    <p:sldId id="295" r:id="rId129"/>
    <p:sldId id="300" r:id="rId130"/>
    <p:sldId id="301" r:id="rId131"/>
    <p:sldId id="303" r:id="rId132"/>
    <p:sldId id="299" r:id="rId133"/>
    <p:sldId id="302" r:id="rId13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118" d="100"/>
          <a:sy n="118" d="100"/>
        </p:scale>
        <p:origin x="144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DCB2-4D73-4844-963E-FA14E918A90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E51C-0EC7-4F11-9501-FF8FCD2D520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E9F7-9D7E-4074-9FF6-974BC4341C2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E0DD-144B-4CF4-BEB1-791873A05BA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1A32-97B0-4178-8F1E-9E8C12552D2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7750-16BD-4885-8AD4-595A9B8342E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56338-CABD-407C-A9DA-E6B2DB49071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D4A2C-8B54-47C8-B52B-CF3FAA79001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4AA-9413-42DA-8183-3C03DBCD268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B192-51CA-48B7-9A58-04234910226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7936-8616-42DD-B933-8D471D443D1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363679-6E44-4C51-AB5F-8D91C8EEC13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entschaptelecom.nl/binaries/agentschap-telecom/documenten/rapporten/2017/december/6/rapport-research-into-the-radio-interference-risks-of-drones/Research_into_radio_interference_risks_of_drones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mer-store.com/drones-frequencies.html" TargetMode="External"/><Relationship Id="rId2" Type="http://schemas.openxmlformats.org/officeDocument/2006/relationships/hyperlink" Target="https://www.rotordronepro.com/drone-flying-erratically-cau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ntschaptelecom.nl/binaries/agentschap-telecom/documenten/rapporten/2017/december/6/rapport-research-into-the-radio-interference-risks-of-drones/Research_into_radio_interference_risks_of_drones.pdf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3DD7-BA13-48E0-B846-2C4885A5181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2B4F-1E61-4D83-A973-553C9A1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034" y="5610325"/>
            <a:ext cx="3734789" cy="461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 </a:t>
            </a:r>
            <a:r>
              <a:rPr lang="en-US" sz="2400" i="1" dirty="0"/>
              <a:t>n</a:t>
            </a:r>
            <a:r>
              <a:rPr lang="en-US" sz="2400" dirty="0"/>
              <a:t>  = </a:t>
            </a:r>
            <a:r>
              <a:rPr lang="ko-KR" altLang="en-US" sz="2400" dirty="0"/>
              <a:t>멀티콥터의 </a:t>
            </a:r>
            <a:r>
              <a:rPr lang="en-US" altLang="ko-KR" sz="2400" dirty="0"/>
              <a:t>arm </a:t>
            </a:r>
            <a:r>
              <a:rPr lang="ko-KR" altLang="en-US" sz="2400" dirty="0"/>
              <a:t>개수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7F9B-1C3E-4F21-A043-54693E86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1F21-4BFA-4BA3-BED9-1D7C1D3226E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49B-BED3-4125-BDDF-6FF0BE1E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D9C3-F75B-4E4D-9173-316A946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28EEF-0D84-4487-A8E2-CECE8F3E6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421582"/>
            <a:ext cx="643637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프로펠러</a:t>
            </a:r>
            <a:r>
              <a:rPr lang="en-US" dirty="0"/>
              <a:t> </a:t>
            </a:r>
            <a:r>
              <a:rPr lang="ko-KR" altLang="en-US" dirty="0"/>
              <a:t>반경 </a:t>
            </a:r>
            <a:r>
              <a:rPr lang="en-US" dirty="0"/>
              <a:t>/ </a:t>
            </a:r>
            <a:r>
              <a:rPr lang="ko-KR" altLang="en-US" dirty="0"/>
              <a:t>기체</a:t>
            </a:r>
            <a:r>
              <a:rPr lang="en-US" dirty="0"/>
              <a:t> </a:t>
            </a:r>
            <a:r>
              <a:rPr lang="ko-KR" altLang="en-US" dirty="0"/>
              <a:t>반경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2ED4A-ECDE-42AB-9C82-1F4FDE3E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3" y="1457556"/>
            <a:ext cx="6908360" cy="2749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C53F2-A280-46D2-9921-478056B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4" y="4633690"/>
            <a:ext cx="3596381" cy="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19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4D5-41E5-4359-8952-4A7B906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로터 추진력과 토크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E553C1-6981-42B8-B48D-78E408C1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20" y="1255713"/>
            <a:ext cx="7195160" cy="4921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D384-361B-47FA-9E0B-E07D349A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74-9035-4787-9A5B-C4257312662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1DE4-B488-4494-9696-4652A8C3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82CD-63B6-42F1-BE6C-406C8938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3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4499-9F44-4FDA-81DA-D2E46FEFDF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en-US" dirty="0"/>
              <a:t>Forces on a copter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53E6-329C-4173-B273-2C19C2A14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258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T</a:t>
            </a:r>
            <a:r>
              <a:rPr lang="ko-KR" altLang="en-US" dirty="0"/>
              <a:t>와 </a:t>
            </a:r>
            <a:r>
              <a:rPr lang="en-US" altLang="ko-KR" i="1" dirty="0"/>
              <a:t>G</a:t>
            </a:r>
            <a:r>
              <a:rPr lang="ko-KR" altLang="en-US" dirty="0"/>
              <a:t>로 부터 추진력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baseline="-25000" dirty="0"/>
              <a:t> </a:t>
            </a:r>
            <a:r>
              <a:rPr lang="ko-KR" altLang="en-US" dirty="0"/>
              <a:t>를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CE1E-015C-4870-931D-F29A31C8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D7A7-AC8A-46AF-8609-68410DF23C56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2F03-442E-4123-9522-DE953F6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5FE-435D-4755-A80C-576DFA3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28D1-F831-482A-B394-EA86C89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1" y="2290144"/>
            <a:ext cx="4420217" cy="3705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04806-742C-453B-9523-7A5974196E91}"/>
              </a:ext>
            </a:extLst>
          </p:cNvPr>
          <p:cNvCxnSpPr/>
          <p:nvPr/>
        </p:nvCxnSpPr>
        <p:spPr>
          <a:xfrm flipH="1">
            <a:off x="3348475" y="4236440"/>
            <a:ext cx="15674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773A55-C3AB-46C9-93C9-6E1C6FC61DE2}"/>
              </a:ext>
            </a:extLst>
          </p:cNvPr>
          <p:cNvSpPr/>
          <p:nvPr/>
        </p:nvSpPr>
        <p:spPr>
          <a:xfrm>
            <a:off x="2857849" y="3995967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06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D14C-B4E5-4AA3-A431-0E90FF77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on a copter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9DB91-5AF1-4D93-A83B-FE5252E3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8AEE-2484-4254-99E1-9A04CA69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1DAAA-6B22-4A63-A980-82D7B8FD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DA7D8C-48DD-4D33-BBC4-6C52F64F8F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1" y="1666875"/>
            <a:ext cx="4286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3331EC-E6B5-4F5A-8E33-D1FBE558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4" y="1959822"/>
            <a:ext cx="4286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901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64D-28DF-422A-8E04-39E81C1E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½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9C9-0389-4D67-B3B5-D8E8535B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887B-F1CB-4533-A17D-A3CC299A27A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824B-D817-474C-AA6C-5A82AE94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B39C-993C-494F-817C-E6A020AB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3F9FD6C-9ACD-42AE-A8DE-1F946000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2" y="2063692"/>
            <a:ext cx="7731722" cy="406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0C99-C12C-418C-941A-649CF30E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Thrust </a:t>
            </a:r>
            <a:r>
              <a:rPr lang="en-US" sz="2000" i="1" dirty="0"/>
              <a:t>T </a:t>
            </a:r>
            <a:r>
              <a:rPr lang="en-US" sz="2000" dirty="0"/>
              <a:t>(unit: N) , Torque </a:t>
            </a:r>
            <a:r>
              <a:rPr lang="en-US" sz="2000" i="1" dirty="0"/>
              <a:t>M </a:t>
            </a:r>
            <a:r>
              <a:rPr lang="en-US" sz="2000" dirty="0"/>
              <a:t>(unit: </a:t>
            </a:r>
            <a:r>
              <a:rPr lang="en-US" sz="2000" dirty="0" err="1"/>
              <a:t>N·m</a:t>
            </a:r>
            <a:r>
              <a:rPr lang="en-US" sz="20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75ABB-2411-4D7B-B784-468CAC4D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8" y="212024"/>
            <a:ext cx="3246790" cy="19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7F09-429E-49AE-BCD3-0ABDB50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2/2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B85E-7C07-4703-AEDE-1DB68BB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C783-52A6-4702-A099-3D7370318A7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0333-708E-48C0-BD70-A71E5BE0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725B-56F5-453A-A2D3-F93919F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0D082-8957-45B2-9D37-722F4990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5750855" cy="49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DE97B-C9BE-477C-8848-51CC85FD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6" y="3728199"/>
            <a:ext cx="3349107" cy="23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65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08FE-63A4-44D0-B0F9-60867EFE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/>
              <a:t>프로펠러 추진력과 토코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추진력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추진력 계수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토크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토크 계수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  <a:blipFill>
                <a:blip r:embed="rId2"/>
                <a:stretch>
                  <a:fillRect l="-1681" t="-156" b="-1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ED7C-011A-49A4-8043-472E0616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F4C5-A575-413D-8536-511DECADC4E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AFB2-C27E-4D2A-B784-41DB2F54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5D8B-2900-4392-8B83-DD03F6E7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BC31E-A4EB-4D5E-8790-4D5EF552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2124512"/>
            <a:ext cx="2695575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7916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4527-70E0-4D19-AFA8-FDF2DA73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쿼드로터</a:t>
            </a:r>
            <a:r>
              <a:rPr lang="en-US"/>
              <a:t> </a:t>
            </a:r>
            <a:r>
              <a:rPr lang="ko-KR" altLang="en-US"/>
              <a:t>추진력과 토크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추진력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토크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BB-B68F-4C96-B12D-230E7EA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0952-D838-410E-8986-DEE517B1CE0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8934-1E1E-424D-A81A-08C0A882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E09B-9380-4154-B77D-31883E4B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554B6-9B99-4AF2-A88E-030D576646C0}"/>
              </a:ext>
            </a:extLst>
          </p:cNvPr>
          <p:cNvSpPr/>
          <p:nvPr/>
        </p:nvSpPr>
        <p:spPr>
          <a:xfrm>
            <a:off x="2157719" y="573073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모터와 본체 중심간의 거리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C9A421-8694-4EB9-A645-266335759982}"/>
              </a:ext>
            </a:extLst>
          </p:cNvPr>
          <p:cNvGrpSpPr/>
          <p:nvPr/>
        </p:nvGrpSpPr>
        <p:grpSpPr>
          <a:xfrm>
            <a:off x="6891759" y="1443512"/>
            <a:ext cx="2887399" cy="2802237"/>
            <a:chOff x="6827023" y="1276149"/>
            <a:chExt cx="2887399" cy="28022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ACA291-F2DF-4EBC-8194-EF8DEDFD028B}"/>
                </a:ext>
              </a:extLst>
            </p:cNvPr>
            <p:cNvGrpSpPr/>
            <p:nvPr/>
          </p:nvGrpSpPr>
          <p:grpSpPr>
            <a:xfrm>
              <a:off x="6827023" y="1764065"/>
              <a:ext cx="2465264" cy="2314321"/>
              <a:chOff x="3830340" y="1925538"/>
              <a:chExt cx="3917194" cy="3681332"/>
            </a:xfrm>
          </p:grpSpPr>
          <p:sp>
            <p:nvSpPr>
              <p:cNvPr id="12" name="Cross 11">
                <a:extLst>
                  <a:ext uri="{FF2B5EF4-FFF2-40B4-BE49-F238E27FC236}">
                    <a16:creationId xmlns:a16="http://schemas.microsoft.com/office/drawing/2014/main" id="{3A987874-030E-4C69-A335-7EA3CB3A4A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9566" y="2686556"/>
                <a:ext cx="2194560" cy="2194560"/>
              </a:xfrm>
              <a:prstGeom prst="plus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8F461C-6574-4F82-B3AF-1EEB15990C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192553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C9E04D-3411-4722-9A71-B8DFAFAAB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0340" y="3164774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9FD7D9A-C13D-4228-923E-7ADBE83BF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0625" y="314782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5B80B2-C6D7-460F-87CA-4EB4DE3D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4359961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7" name="Arrow: Curved Up 16">
                <a:extLst>
                  <a:ext uri="{FF2B5EF4-FFF2-40B4-BE49-F238E27FC236}">
                    <a16:creationId xmlns:a16="http://schemas.microsoft.com/office/drawing/2014/main" id="{C7719DF1-9311-4ABE-91D4-C3FC35625639}"/>
                  </a:ext>
                </a:extLst>
              </p:cNvPr>
              <p:cNvSpPr/>
              <p:nvPr/>
            </p:nvSpPr>
            <p:spPr>
              <a:xfrm rot="10800000">
                <a:off x="5505468" y="2194360"/>
                <a:ext cx="626654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Up 17">
                <a:extLst>
                  <a:ext uri="{FF2B5EF4-FFF2-40B4-BE49-F238E27FC236}">
                    <a16:creationId xmlns:a16="http://schemas.microsoft.com/office/drawing/2014/main" id="{FE641DE5-F9D6-4271-BE45-12DDFCB67766}"/>
                  </a:ext>
                </a:extLst>
              </p:cNvPr>
              <p:cNvSpPr/>
              <p:nvPr/>
            </p:nvSpPr>
            <p:spPr>
              <a:xfrm rot="16200000" flipH="1">
                <a:off x="7034230" y="3658824"/>
                <a:ext cx="663207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urved Up 18">
                <a:extLst>
                  <a:ext uri="{FF2B5EF4-FFF2-40B4-BE49-F238E27FC236}">
                    <a16:creationId xmlns:a16="http://schemas.microsoft.com/office/drawing/2014/main" id="{51F02D45-B531-4DDA-BF60-42681E1A1504}"/>
                  </a:ext>
                </a:extLst>
              </p:cNvPr>
              <p:cNvSpPr/>
              <p:nvPr/>
            </p:nvSpPr>
            <p:spPr>
              <a:xfrm rot="21402168" flipH="1">
                <a:off x="5469343" y="5162978"/>
                <a:ext cx="655216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urved Up 19">
                <a:extLst>
                  <a:ext uri="{FF2B5EF4-FFF2-40B4-BE49-F238E27FC236}">
                    <a16:creationId xmlns:a16="http://schemas.microsoft.com/office/drawing/2014/main" id="{058FD7B3-DBAF-49BA-8E84-16B36FA175EF}"/>
                  </a:ext>
                </a:extLst>
              </p:cNvPr>
              <p:cNvSpPr/>
              <p:nvPr/>
            </p:nvSpPr>
            <p:spPr>
              <a:xfrm rot="5198247" flipH="1">
                <a:off x="3857594" y="3671487"/>
                <a:ext cx="675030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F39347-9872-45F5-8AB0-127C15DADCD4}"/>
                </a:ext>
              </a:extLst>
            </p:cNvPr>
            <p:cNvCxnSpPr/>
            <p:nvPr/>
          </p:nvCxnSpPr>
          <p:spPr>
            <a:xfrm>
              <a:off x="8078445" y="3076066"/>
              <a:ext cx="6694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E3EB2-11FC-44D2-81E2-7EBEA364C781}"/>
                </a:ext>
              </a:extLst>
            </p:cNvPr>
            <p:cNvSpPr txBox="1"/>
            <p:nvPr/>
          </p:nvSpPr>
          <p:spPr>
            <a:xfrm>
              <a:off x="8259927" y="302637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6C8FDA-CB74-4C86-81F2-779BC65393C7}"/>
                </a:ext>
              </a:extLst>
            </p:cNvPr>
            <p:cNvCxnSpPr/>
            <p:nvPr/>
          </p:nvCxnSpPr>
          <p:spPr>
            <a:xfrm flipV="1">
              <a:off x="8078445" y="1294512"/>
              <a:ext cx="0" cy="388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BC8CCC-DBA6-436F-98CD-9FF1BBF7B73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846" y="2927755"/>
              <a:ext cx="3355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460FE-E625-4AB7-A3B5-762A4BF14A6E}"/>
                </a:ext>
              </a:extLst>
            </p:cNvPr>
            <p:cNvSpPr txBox="1"/>
            <p:nvPr/>
          </p:nvSpPr>
          <p:spPr>
            <a:xfrm>
              <a:off x="8159282" y="127614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B6229F-6991-4A27-A197-28B6D3D314A3}"/>
                </a:ext>
              </a:extLst>
            </p:cNvPr>
            <p:cNvSpPr txBox="1"/>
            <p:nvPr/>
          </p:nvSpPr>
          <p:spPr>
            <a:xfrm>
              <a:off x="9403005" y="28914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158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7AB8-5BA3-482C-982D-A17F02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추진력 토크</a:t>
            </a:r>
            <a:r>
              <a:rPr lang="en-US"/>
              <a:t> </a:t>
            </a:r>
            <a:r>
              <a:rPr lang="ko-KR" altLang="en-US" dirty="0"/>
              <a:t>행렬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C1C-BF2E-4C1C-A218-23B95A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9BDE-7230-432D-88B1-AAEEBDD9ECBA}" type="datetime1">
              <a:rPr lang="ko-KR" altLang="en-US" smtClean="0"/>
              <a:t>2019-08-26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185-048F-4F22-83AC-2811254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CCC3-4092-433D-99F0-F5A3797A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6B9-0768-44DC-9475-B34A7FA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제어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ACC0-228A-48AA-90D1-AA2A9678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오일러 각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210-837D-4502-BFC5-FDA44B2B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22B6-71B5-4333-B2AC-BF4509B4AB6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1DFD-ED96-450F-A3D7-53E2BD7C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DE89-CDFA-4B79-BBA3-07F074E1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CA85-8754-451F-9287-2828BEC9AB8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0C18-B72A-467E-B4B8-2894A70E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Roll/Pitch/Yaw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76DEE-6DBF-4677-9D07-3C58DA62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C15-C001-4ACD-B267-46BE4CD217F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3FB9-139A-43E7-8B4F-12E3FCE2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55E00-862F-4D2E-AA24-7679145D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AF4A7C-CD9D-4F42-8083-0900A7E696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71" y="1403097"/>
            <a:ext cx="7229258" cy="46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46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C445-68AA-4969-ABE2-FD67748F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</a:t>
            </a:r>
            <a:r>
              <a:rPr lang="ko-KR" altLang="en-US" dirty="0"/>
              <a:t> </a:t>
            </a:r>
            <a:r>
              <a:rPr lang="en-US" altLang="ko-KR" dirty="0"/>
              <a:t>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7BC14-20BD-4194-91DE-A2DD7661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5607872" cy="3802251"/>
          </a:xfrm>
        </p:spPr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운동</a:t>
            </a:r>
            <a:endParaRPr lang="en-US" altLang="ko-KR" dirty="0"/>
          </a:p>
          <a:p>
            <a:pPr lvl="1"/>
            <a:r>
              <a:rPr lang="ko-KR" altLang="en-US" dirty="0"/>
              <a:t>차량</a:t>
            </a:r>
            <a:r>
              <a:rPr lang="en-US" altLang="ko-KR" dirty="0"/>
              <a:t>/</a:t>
            </a:r>
            <a:r>
              <a:rPr lang="ko-KR" altLang="en-US" dirty="0"/>
              <a:t>선박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i="1" dirty="0"/>
              <a:t>x, y, </a:t>
            </a:r>
            <a:r>
              <a:rPr lang="el-GR" altLang="ko-KR" sz="2400" i="1" dirty="0"/>
              <a:t>θ</a:t>
            </a:r>
            <a:r>
              <a:rPr lang="en-US" altLang="ko-KR" sz="2400" i="1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로 결정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dirty="0"/>
              <a:t>3</a:t>
            </a:r>
            <a:r>
              <a:rPr lang="ko-KR" altLang="en-US" dirty="0"/>
              <a:t>차원 운동</a:t>
            </a:r>
            <a:endParaRPr lang="en-US" altLang="ko-KR" dirty="0"/>
          </a:p>
          <a:p>
            <a:pPr lvl="1"/>
            <a:r>
              <a:rPr lang="ko-KR" altLang="en-US" dirty="0"/>
              <a:t>비행체</a:t>
            </a:r>
          </a:p>
          <a:p>
            <a:pPr lvl="1"/>
            <a:r>
              <a:rPr lang="en-US" altLang="ko-KR" dirty="0"/>
              <a:t> (</a:t>
            </a:r>
            <a:r>
              <a:rPr lang="en-US" altLang="ko-KR" i="1" dirty="0"/>
              <a:t>x, y, z, </a:t>
            </a:r>
            <a:r>
              <a:rPr lang="el-GR" altLang="ko-KR" i="1" dirty="0"/>
              <a:t>φ</a:t>
            </a:r>
            <a:r>
              <a:rPr lang="en-US" altLang="ko-KR" i="1" dirty="0"/>
              <a:t>, </a:t>
            </a:r>
            <a:r>
              <a:rPr lang="el-GR" altLang="ko-KR" i="1" dirty="0"/>
              <a:t>θ</a:t>
            </a:r>
            <a:r>
              <a:rPr lang="en-US" altLang="ko-KR" i="1" dirty="0"/>
              <a:t>, </a:t>
            </a:r>
            <a:r>
              <a:rPr lang="el-GR" altLang="ko-KR" i="1" dirty="0"/>
              <a:t>ψ</a:t>
            </a:r>
            <a:r>
              <a:rPr lang="en-US" altLang="ko-KR" dirty="0"/>
              <a:t>) </a:t>
            </a:r>
            <a:r>
              <a:rPr lang="ko-KR" altLang="en-US" dirty="0"/>
              <a:t>로 결정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DCA84-F0E1-4F7F-852C-5FF6A524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C9556-ED76-437C-81C1-774EAFB2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3AD4-6EDC-4A33-A4C2-9D789C71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BFD5F-AB02-46A3-B26E-C18121A3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74" y="1299706"/>
            <a:ext cx="2610214" cy="20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E1DCB-A3F6-469C-9E47-5B1BDC6B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10" y="3622413"/>
            <a:ext cx="316274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60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3399-9F78-44C8-8629-F95210D5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FDB8-3D2A-4CF5-AEA8-87A2A889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191F-FB63-42E7-B36C-2353447E600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07C4-DFDA-4447-853D-8D42B0A1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CBE3-02C5-4EE5-9762-4D95053E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  <p:pic>
        <p:nvPicPr>
          <p:cNvPr id="2050" name="Picture 2" descr="Quadcopter propeller behavior during each drone movement">
            <a:extLst>
              <a:ext uri="{FF2B5EF4-FFF2-40B4-BE49-F238E27FC236}">
                <a16:creationId xmlns:a16="http://schemas.microsoft.com/office/drawing/2014/main" id="{74FED8D4-2DC9-4185-B0DA-5D45B41AA6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47" y="1435102"/>
            <a:ext cx="7381875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5590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Hover </a:t>
            </a:r>
            <a:r>
              <a:rPr lang="ko-KR" altLang="en-US" dirty="0"/>
              <a:t>상태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 / Angle 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CEE2-CAF4-4B06-AF1E-3A54FA7BCEC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B276A-2A52-4F5A-BFDB-D985A740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07" y="365128"/>
            <a:ext cx="323895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2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상하 이동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1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Yaw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,  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16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59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Roll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평행하지 않음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,  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1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182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997DF-C378-480A-9EDE-27B339D6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CA3B4-44B2-4898-812E-D8D67294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E9F7-9D7E-4074-9FF6-974BC4341C2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56EE2-64F7-4CA2-91CB-B070A2B0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6E36-DA0D-4D24-9D10-93205622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9FBA76-A591-45F8-950A-245A522BF8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9" y="1255713"/>
            <a:ext cx="6502123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18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6B9-0768-44DC-9475-B34A7FA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ACC0-228A-48AA-90D1-AA2A9678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오일러 각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210-837D-4502-BFC5-FDA44B2B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22B6-71B5-4333-B2AC-BF4509B4AB6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1DFD-ED96-450F-A3D7-53E2BD7C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DE89-CDFA-4B79-BBA3-07F074E1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50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91E2-10EC-472C-AF0A-C2111569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전자 장비 주파수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3250-34FE-4CFC-91E9-4AB6F876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license exempt spectrum used by drones is: </a:t>
            </a:r>
          </a:p>
          <a:p>
            <a:pPr lvl="1"/>
            <a:r>
              <a:rPr lang="en-US" dirty="0"/>
              <a:t>433 MHz </a:t>
            </a:r>
          </a:p>
          <a:p>
            <a:pPr lvl="1"/>
            <a:r>
              <a:rPr lang="en-US" dirty="0"/>
              <a:t>868 MHz </a:t>
            </a:r>
          </a:p>
          <a:p>
            <a:pPr lvl="1"/>
            <a:r>
              <a:rPr lang="en-US" dirty="0"/>
              <a:t>2.4 GHz</a:t>
            </a:r>
          </a:p>
          <a:p>
            <a:pPr lvl="1"/>
            <a:r>
              <a:rPr lang="en-US" dirty="0"/>
              <a:t>5 GHz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E3E93-B78B-4801-A9F2-4FCD94A1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290F7-B89A-45C0-A67E-BA5D3132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1C78-F540-4B6D-A7EE-CEBF8FC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C3475-88C7-43E7-958B-B2549CFCBC36}"/>
              </a:ext>
            </a:extLst>
          </p:cNvPr>
          <p:cNvSpPr/>
          <p:nvPr/>
        </p:nvSpPr>
        <p:spPr>
          <a:xfrm>
            <a:off x="781703" y="4752541"/>
            <a:ext cx="8342593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https://www.agentschaptelecom.nl/binaries/agentschap-telecom/documenten/rapporten/2017/december/6/rapport-research-into-the-radio-interference-risks-of-drones/Research_into_radio_interference_risks_of_drones.pdf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880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32A7-98AD-4301-9C09-CF618E6BD85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DF7E-51A0-4A51-9A29-2FF4608E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전자 장비 주파수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681BD8-69AA-49EA-86F8-7802451DDF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1255714"/>
          <a:ext cx="8543925" cy="290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266">
                  <a:extLst>
                    <a:ext uri="{9D8B030D-6E8A-4147-A177-3AD203B41FA5}">
                      <a16:colId xmlns:a16="http://schemas.microsoft.com/office/drawing/2014/main" val="3905133396"/>
                    </a:ext>
                  </a:extLst>
                </a:gridCol>
                <a:gridCol w="2565176">
                  <a:extLst>
                    <a:ext uri="{9D8B030D-6E8A-4147-A177-3AD203B41FA5}">
                      <a16:colId xmlns:a16="http://schemas.microsoft.com/office/drawing/2014/main" val="3419494328"/>
                    </a:ext>
                  </a:extLst>
                </a:gridCol>
                <a:gridCol w="3819483">
                  <a:extLst>
                    <a:ext uri="{9D8B030D-6E8A-4147-A177-3AD203B41FA5}">
                      <a16:colId xmlns:a16="http://schemas.microsoft.com/office/drawing/2014/main" val="3441099527"/>
                    </a:ext>
                  </a:extLst>
                </a:gridCol>
              </a:tblGrid>
              <a:tr h="416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제품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주파수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간섭 여부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25027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1.57542 GHz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1.2276 GHz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45553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FrSky 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330568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WiFi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GHz</a:t>
                      </a:r>
                    </a:p>
                    <a:p>
                      <a:pPr algn="ctr"/>
                      <a:r>
                        <a:rPr lang="en-US" dirty="0"/>
                        <a:t>5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81517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3DR </a:t>
                      </a:r>
                      <a:r>
                        <a:rPr lang="en-US" dirty="0" err="1"/>
                        <a:t>SiK</a:t>
                      </a:r>
                      <a:r>
                        <a:rPr lang="en-US" dirty="0"/>
                        <a:t> Telemetry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433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900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1666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93B2-DE5D-4BA6-90D3-960E5A62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0FA0-F185-4F04-BFBD-C1B7B171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BE10-A192-40B7-A5EE-C53DBCD0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06ED6-28BD-432B-AA63-B02BFA1AB704}"/>
              </a:ext>
            </a:extLst>
          </p:cNvPr>
          <p:cNvSpPr/>
          <p:nvPr/>
        </p:nvSpPr>
        <p:spPr>
          <a:xfrm>
            <a:off x="681037" y="4432929"/>
            <a:ext cx="8543925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https://www.rotordronepro.com/drone-flying-erratically-cause/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https://www.jammer-store.com/drones-frequencies.html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https://www.agentschaptelecom.nl/binaries/agentschap-telecom/documenten/rapporten/2017/december/6/rapport-research-into-the-radio-interference-risks-of-drones/Research_into_radio_interference_risks_of_drones.pdf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6151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39E03A-1DE6-41F5-A2E5-33876652A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47" y="1125391"/>
            <a:ext cx="7042911" cy="5302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D4795-E87E-47CD-9D0E-BB600EB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 예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59BF-F616-4B38-AC15-8FA75BCA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1ABC-5D94-4A88-9EE5-0EFC2F4E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F107-5D43-4F35-B5E7-9A2777F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00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4795-E87E-47CD-9D0E-BB600EB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59BF-F616-4B38-AC15-8FA75BCA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1ABC-5D94-4A88-9EE5-0EFC2F4E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F107-5D43-4F35-B5E7-9A2777F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45EB0D4-3E6E-4DDA-8758-FFFD799A97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" y="1129705"/>
            <a:ext cx="9398318" cy="528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833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3FF0-F724-4C8E-8D9E-97481EDA481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Σ</a:t>
                </a:r>
                <a:r>
                  <a:rPr lang="en-US" dirty="0"/>
                  <a:t> </a:t>
                </a:r>
                <a:r>
                  <a:rPr lang="el-GR" i="1" dirty="0"/>
                  <a:t>ω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i="1" dirty="0"/>
                  <a:t> </a:t>
                </a:r>
                <a:r>
                  <a:rPr lang="el-GR" i="1" dirty="0"/>
                  <a:t>ϴ</a:t>
                </a:r>
                <a:endParaRPr lang="en-US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32F6-10BA-4B94-96A6-F26A173C3AB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9C2F9-933D-43FD-B7BB-31D9B8F4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27F4-251B-4F3F-94AD-2C9C1254C5F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9E2-D9C8-4549-A5E6-AD846819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7776-BCA1-4899-A35F-F6A506B3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B9C81-2ADA-4EAA-B3A2-34481AA2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742696"/>
            <a:ext cx="3078979" cy="27990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C97F008-BECE-4DA3-81D8-5692800961A7}"/>
              </a:ext>
            </a:extLst>
          </p:cNvPr>
          <p:cNvGrpSpPr/>
          <p:nvPr/>
        </p:nvGrpSpPr>
        <p:grpSpPr>
          <a:xfrm>
            <a:off x="3830340" y="1925538"/>
            <a:ext cx="3917194" cy="3681332"/>
            <a:chOff x="3830340" y="1925538"/>
            <a:chExt cx="3917194" cy="3681332"/>
          </a:xfrm>
        </p:grpSpPr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2AF94E9D-D78D-4380-9110-E3CFCF7A1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9566" y="2686556"/>
              <a:ext cx="2194560" cy="2194560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67860B-AF01-47D6-9485-1AB7FDE373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192553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BB8305-9C0B-494D-9456-C9EB76DE5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340" y="3164774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28ED1B-3F45-47B5-BE9A-B722C5F1E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0625" y="314782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F4EA68-85D1-4405-96FC-02808109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4359961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Arrow: Curved Up 11">
              <a:extLst>
                <a:ext uri="{FF2B5EF4-FFF2-40B4-BE49-F238E27FC236}">
                  <a16:creationId xmlns:a16="http://schemas.microsoft.com/office/drawing/2014/main" id="{3F7D2E7D-2711-48B5-BA69-25D992F930C6}"/>
                </a:ext>
              </a:extLst>
            </p:cNvPr>
            <p:cNvSpPr/>
            <p:nvPr/>
          </p:nvSpPr>
          <p:spPr>
            <a:xfrm rot="10800000">
              <a:off x="5505468" y="2194360"/>
              <a:ext cx="626654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Curved Up 12">
              <a:extLst>
                <a:ext uri="{FF2B5EF4-FFF2-40B4-BE49-F238E27FC236}">
                  <a16:creationId xmlns:a16="http://schemas.microsoft.com/office/drawing/2014/main" id="{8D46A23C-DE50-46E1-890C-D2583569309A}"/>
                </a:ext>
              </a:extLst>
            </p:cNvPr>
            <p:cNvSpPr/>
            <p:nvPr/>
          </p:nvSpPr>
          <p:spPr>
            <a:xfrm rot="16200000" flipH="1">
              <a:off x="7034230" y="3658824"/>
              <a:ext cx="663207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Curved Up 13">
              <a:extLst>
                <a:ext uri="{FF2B5EF4-FFF2-40B4-BE49-F238E27FC236}">
                  <a16:creationId xmlns:a16="http://schemas.microsoft.com/office/drawing/2014/main" id="{5EA079A3-384C-478E-ABE5-BD0C98B54D0B}"/>
                </a:ext>
              </a:extLst>
            </p:cNvPr>
            <p:cNvSpPr/>
            <p:nvPr/>
          </p:nvSpPr>
          <p:spPr>
            <a:xfrm rot="21402168" flipH="1">
              <a:off x="5469343" y="5162978"/>
              <a:ext cx="655216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Arrow: Curved Up 14">
              <a:extLst>
                <a:ext uri="{FF2B5EF4-FFF2-40B4-BE49-F238E27FC236}">
                  <a16:creationId xmlns:a16="http://schemas.microsoft.com/office/drawing/2014/main" id="{90600D86-1B63-42B5-8F65-B37D6DF1DF29}"/>
                </a:ext>
              </a:extLst>
            </p:cNvPr>
            <p:cNvSpPr/>
            <p:nvPr/>
          </p:nvSpPr>
          <p:spPr>
            <a:xfrm rot="5198247" flipH="1">
              <a:off x="3857594" y="3671487"/>
              <a:ext cx="675030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030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08FB6-3F86-4BA4-B2E8-43F91364E6D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41BD-CC35-447A-903B-A8166F13659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35B93-46E5-40AF-90FC-C8764BAAC89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CD36-8B4C-40EF-B82D-3CDD3849A07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537F-B862-4FFB-A6BF-AEFD6C177F3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8B8F-30B6-4F0A-AA4E-CA900C2DF78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209-8A2E-48E3-AA58-159F0B1D51C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131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B7A59-DEAC-4954-9C9E-D625A04E35A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132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24F7-92E9-4082-A207-8430D56F459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43F86-F555-46FF-9524-A995F3707FA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CE3D-8E8A-4F8C-9C4E-24ACB93A65D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F2CD-0BD8-473A-8D39-F487B962ACA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B700-828D-4531-A620-83C04E21059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EB3E-C7FD-47A7-8444-140A39D271E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F170-0B0D-44E2-8CEC-16E33A7A30E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9B8B-F18A-48E4-AC1C-C334696683E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9A7-A6C3-4028-A72D-563EE943F59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A176-2895-46FA-AE68-62B1716E4B3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AAE0-10EE-468C-87F6-03B7A4C56034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B1DB-5761-4C54-8C3D-60E88206B67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EFBF-ED99-4F86-A798-CB55220EB29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BC39-9FC4-4C92-8CC5-C1B924828F7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2DE0-8C69-4128-8C61-17E37D69339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86BB-0E59-4219-9383-218B52B3ED1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EC46-726B-4AB0-82AF-4B295D89C57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5C2-07A6-49FE-8641-9582FF383F16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4613-9749-44BB-A58C-690ABEBE8A2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F49A-A330-4CAD-A8C1-06CCD67ED6D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AA0-9A35-4770-940C-6998702736B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2890-7120-4F97-9FF5-03867D9F977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CB87-5DD9-4971-BB45-DE7D9E75253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561-DD8B-4D7E-A047-E890B553C78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A4F2-53F0-4F26-B927-948FEAA9A46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3568-856D-450E-B715-A6FB60CA746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D1C2-6747-47AA-A814-8F5C0F2F438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28C03-C9DE-4076-9E61-9EFF68D732D6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351E7-EF6A-4A0C-9D92-BF5C9D6C80E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9625-3A90-4AAF-B08C-B456CE6823C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1C26-5B81-4182-9178-2ED82C49FD6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2CAB-633B-435B-B69C-F910109B557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185-88B0-455C-878B-3A33C153DC6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A788-3FEE-458E-8FF5-7D24D81C4D0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4EEF7-E596-4265-A7BD-B77C29481BD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367D-C32F-414D-A817-5B2136A67C4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93EF-6A42-496B-A3CF-E8FF93F6DA2B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A36D-EAB8-4A75-9ADA-ED6691F3716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3C29-4F5E-4483-89E1-A90A5203313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8989-788E-4B0E-A1BA-1A46283C64D4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FFB4-BD9C-44D3-80ED-FE96FC77F064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970F-F869-465D-8E2B-F110AB91E5D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31C1-77FF-48EC-8C26-5D0A17CFDF2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6A094-9F93-4855-851F-08C8DE81664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E7F-4FE1-4786-928C-472F0A8DEC36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43B1-F5ED-4625-A0EA-6609C0E6F07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F3CA-ADF7-438A-AAAF-B3FF70830F6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460F2-74A9-4620-A7B9-70060E982B74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A239-0CD6-4CA8-B496-B9801EDF5A9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8A8D-5B8E-49EF-9046-0ABEF75EDAE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0DA-597B-4779-934E-B89C78EB700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455-CB30-49C9-80E1-5E0247DD309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0C12-2527-4567-9E61-A1F1C09903C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EB04-77B9-424C-828C-C0190631373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068C-2681-4B6A-8739-BFCBD0C01B86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F77C-2008-4209-B6A3-3983BD6DB11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531-7D70-4672-8618-6EAC72DCE92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9192-1ED8-4141-A5C9-BA7081CAF42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E5D13-ED5A-4A38-A1D9-564EE683052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4B2-E7D4-4CCF-AD68-9E4ED8FC27A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1FB23-70EF-4229-8912-3186CD8943A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0C56-24AE-4011-AC27-6A9410F0A2C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461924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Tarot 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CC8D-BD4F-45B0-B4D5-06ECC055A83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E370-785C-4B3D-90FE-876284086C0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4D8C3-0A9E-4D4F-AA22-BF5388A60BF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F844-FBE9-42A4-8418-7BED0BB141A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8AF8-7900-4154-A759-81CEA2A8E99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B75B-48CE-4094-BAB4-EEB76A6A149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9F3-BC09-42F3-AC9B-EAE32D0677D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4B3F-01EB-490B-A557-CFBA9AD7F02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E3-7BB8-4B65-A9C1-E81D259DF52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4EC9-916D-431F-928E-07DB2460F45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L = r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l-GR" sz="2400" b="1" i="1" dirty="0"/>
                  <a:t>τ</a:t>
                </a:r>
                <a:r>
                  <a:rPr lang="en-US" sz="2400" b="1" i="1" dirty="0"/>
                  <a:t> = r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 F = </a:t>
                </a:r>
                <a:r>
                  <a:rPr lang="en-US" sz="2400" i="1" dirty="0"/>
                  <a:t>d</a:t>
                </a:r>
                <a:r>
                  <a:rPr lang="en-US" sz="2400" b="1" i="1" dirty="0"/>
                  <a:t>L</a:t>
                </a:r>
                <a:r>
                  <a:rPr lang="en-US" sz="2400" i="1" dirty="0"/>
                  <a:t>/dt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B28D-17BE-4B46-B71A-5260071D9F3D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19EA-1C7A-4A90-884D-F7DE4241773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16CF-6704-4C01-8A3D-7056B209189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C701-18FD-4DA9-8442-4D4FAEB8D1F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C7AF-BFED-45C6-A7D7-4B92063C73E5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30E57-247B-4DE0-82E5-6F0950D87C81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각운동량의 정의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L </a:t>
                </a:r>
                <a:r>
                  <a:rPr lang="en-US" dirty="0"/>
                  <a:t>=</a:t>
                </a:r>
                <a:r>
                  <a:rPr lang="en-US" b="1" dirty="0"/>
                  <a:t> 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강체의 각 운동량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2883-5AB7-460C-A2A5-60C743B1A307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관성 모멘트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각 운동량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i="1" dirty="0" err="1"/>
                  <a:t>L</a:t>
                </a:r>
                <a:r>
                  <a:rPr lang="en-US" i="1" baseline="-25000" dirty="0" err="1"/>
                  <a:t>z</a:t>
                </a:r>
                <a:r>
                  <a:rPr lang="en-US" dirty="0"/>
                  <a:t> =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i="1" baseline="-25000" dirty="0"/>
                  <a:t> </a:t>
                </a:r>
                <a:r>
                  <a:rPr lang="el-GR" b="1" i="1" dirty="0"/>
                  <a:t>ω</a:t>
                </a:r>
                <a:endParaRPr lang="en-US" b="1" i="1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토크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𝐼𝑧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1AAD-F5CD-496A-9083-50CCB96133B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BF7E-0C95-4BA8-9614-8F2F76E50E74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A491-BB83-48CD-B62F-D44FD9BE62A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22F-2CD6-4898-AD8B-6136173B8588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FA34-2B9C-419D-9969-3383E783F81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1CDA2-CF34-4B15-89F6-F5F7FECE22E6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6C6E-0034-4FFA-B49C-437A68A2454F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528-71C0-4975-96B2-CB0BDC15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공식 명칭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33D5-E465-483F-82EE-83CE82A7E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UAV : Unmanned Aerial Vehicle</a:t>
            </a:r>
          </a:p>
          <a:p>
            <a:r>
              <a:rPr lang="en-US" dirty="0"/>
              <a:t>UAS : Unmanned Aerial System</a:t>
            </a:r>
          </a:p>
          <a:p>
            <a:r>
              <a:rPr lang="en-US" dirty="0"/>
              <a:t>RPAS  : Remotely Piloted Aircraft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C7E17-19F9-42E3-8E9E-1D492AF1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CF547-D047-4A88-8435-32322F40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015EF-B5E4-49F5-80C1-75593C51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04413-9BA0-486F-9811-905575B7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62" y="3084950"/>
            <a:ext cx="451548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60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C130-6C64-4A07-86E1-2D94E2669DF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0" y="1512331"/>
            <a:ext cx="9652160" cy="42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A2E0-1B99-40DA-965C-73F2FDE62A2E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11" y="1324890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626E-BB36-456B-8BC0-C465A7FC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Hybrid-X </a:t>
            </a:r>
            <a:r>
              <a:rPr lang="ko-KR" altLang="en-US" dirty="0"/>
              <a:t>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079B-18BD-45D3-AAE1-DD71611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26EB-82C1-4D7F-AF92-FA5B10CAFDAA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3C04-54AC-4D2C-80DB-18DA3327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0A43B-2A07-4089-8D4C-7ECEEA1C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xplusone">
            <a:extLst>
              <a:ext uri="{FF2B5EF4-FFF2-40B4-BE49-F238E27FC236}">
                <a16:creationId xmlns:a16="http://schemas.microsoft.com/office/drawing/2014/main" id="{6BF4DD5E-E16A-482E-8DCC-A32246DE8A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97" y="1479406"/>
            <a:ext cx="6785006" cy="44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2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12FE-3178-42D9-8412-F64DABF9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PD-ANY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83F001-1F54-442E-93F2-E9E705337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545" y="1727955"/>
            <a:ext cx="7042911" cy="39767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F350C-37E1-4BDF-B4CC-D426D271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D1E3-B061-4F11-B918-E24B5CFF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7BB3A-BB1B-4466-B160-0D1F4BF4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85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80A2-A9E0-423F-807B-F03D42DE6DC3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이유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03676-610A-45B5-9D0E-B839F8B1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58" y="3262405"/>
            <a:ext cx="3515216" cy="2715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en-US" dirty="0"/>
              <a:t>SlipStream</a:t>
            </a:r>
            <a:r>
              <a:rPr lang="ko-KR" altLang="en-US" dirty="0"/>
              <a:t>의 </a:t>
            </a:r>
            <a:r>
              <a:rPr lang="en-US" altLang="ko-KR" dirty="0"/>
              <a:t>Force </a:t>
            </a:r>
            <a:r>
              <a:rPr lang="ko-KR" altLang="en-US" dirty="0"/>
              <a:t>설명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17A2-ACED-4252-86AD-F5E022B286F0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918B4-A7EC-41BA-9178-03ADA210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76" y="1470269"/>
            <a:ext cx="8140682" cy="45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212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프로펠러의 회전 방향은 전면에서 보았을 때 하트를 그리는 방향으로 회전한다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C7C6-CFA3-47BD-A70F-36DACD60AD09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1" y="2299322"/>
            <a:ext cx="7259695" cy="39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D8CEB-A215-4DAC-872A-7024A2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쿼드로터 설정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7497-619A-46E3-A5F9-3CB6C5A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B06EF-1881-4DF3-A1BC-0871F4EA8692}" type="datetime1">
              <a:rPr lang="ko-KR" altLang="en-US" smtClean="0"/>
              <a:t>2019-08-26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4F67-2A8A-4115-8F27-88F3F62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456-014D-4631-8E73-13963EF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1ABB9-B767-4680-A6ED-E7F07610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8" y="1653864"/>
            <a:ext cx="4691432" cy="3550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2AE1-05FC-4914-90A2-97181A6BBBC2}"/>
              </a:ext>
            </a:extLst>
          </p:cNvPr>
          <p:cNvSpPr txBox="1"/>
          <p:nvPr/>
        </p:nvSpPr>
        <p:spPr>
          <a:xfrm>
            <a:off x="1843456" y="5595578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Plus(+)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92E5F-AFEC-4F51-B94F-34472F84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63" y="2448812"/>
            <a:ext cx="2448503" cy="196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846E-6EFE-462F-BABF-558C27945404}"/>
              </a:ext>
            </a:extLst>
          </p:cNvPr>
          <p:cNvSpPr txBox="1"/>
          <p:nvPr/>
        </p:nvSpPr>
        <p:spPr>
          <a:xfrm>
            <a:off x="6276663" y="5019470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1721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12690</TotalTime>
  <Words>4648</Words>
  <Application>Microsoft Office PowerPoint</Application>
  <PresentationFormat>A4 Paper (210x297 mm)</PresentationFormat>
  <Paragraphs>996</Paragraphs>
  <Slides>133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1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 공식 명칭</vt:lpstr>
      <vt:lpstr>드론의 분류</vt:lpstr>
      <vt:lpstr>Y4 드론</vt:lpstr>
      <vt:lpstr>Hybrid-X 드론</vt:lpstr>
      <vt:lpstr>PD-ANY</vt:lpstr>
      <vt:lpstr>단발 고정익</vt:lpstr>
      <vt:lpstr>과제: SlipStream의 Force 설명</vt:lpstr>
      <vt:lpstr>쌍발 고정익</vt:lpstr>
      <vt:lpstr>쿼드로터 설정</vt:lpstr>
      <vt:lpstr>프로펠러 반경 / 기체 반경</vt:lpstr>
      <vt:lpstr>로터 추진력과 토크</vt:lpstr>
      <vt:lpstr>과제 : Forces on a copter</vt:lpstr>
      <vt:lpstr>Forces on a copter</vt:lpstr>
      <vt:lpstr>프로펠러 추진력 ½ </vt:lpstr>
      <vt:lpstr>프로펠러 추진력 2/2 </vt:lpstr>
      <vt:lpstr>프로펠러 추진력과 토코</vt:lpstr>
      <vt:lpstr>쿼드로터 추진력과 토크</vt:lpstr>
      <vt:lpstr>추진력 토크 행렬</vt:lpstr>
      <vt:lpstr>드론 제어</vt:lpstr>
      <vt:lpstr>Roll/Pitch/Yaw</vt:lpstr>
      <vt:lpstr>Vehicle Position</vt:lpstr>
      <vt:lpstr>Quadcopter 제어</vt:lpstr>
      <vt:lpstr>드론 Hover 상태</vt:lpstr>
      <vt:lpstr>드론 상하 이동</vt:lpstr>
      <vt:lpstr>드론 Yaw</vt:lpstr>
      <vt:lpstr>드론 Roll</vt:lpstr>
      <vt:lpstr>PowerPoint Presentation</vt:lpstr>
      <vt:lpstr>드론 조립</vt:lpstr>
      <vt:lpstr>드론 전자 장비 주파수</vt:lpstr>
      <vt:lpstr>드론 전자 장비 주파수</vt:lpstr>
      <vt:lpstr>드론 조립 예 1</vt:lpstr>
      <vt:lpstr>드론 조립 예</vt:lpstr>
      <vt:lpstr>끝.</vt:lpstr>
      <vt:lpstr>PowerPoint Presentation</vt:lpstr>
      <vt:lpstr>PowerPoint Presentation</vt:lpstr>
      <vt:lpstr>전기</vt:lpstr>
      <vt:lpstr>전원 직렬 연결</vt:lpstr>
      <vt:lpstr>전원 병렬 연결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2191</cp:revision>
  <dcterms:created xsi:type="dcterms:W3CDTF">2018-03-04T04:23:51Z</dcterms:created>
  <dcterms:modified xsi:type="dcterms:W3CDTF">2019-08-25T16:40:04Z</dcterms:modified>
</cp:coreProperties>
</file>